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377" r:id="rId3"/>
    <p:sldId id="316" r:id="rId4"/>
    <p:sldId id="257" r:id="rId5"/>
    <p:sldId id="349" r:id="rId6"/>
    <p:sldId id="272" r:id="rId7"/>
    <p:sldId id="344" r:id="rId8"/>
    <p:sldId id="364" r:id="rId9"/>
    <p:sldId id="366" r:id="rId10"/>
    <p:sldId id="365" r:id="rId11"/>
    <p:sldId id="358" r:id="rId12"/>
    <p:sldId id="355" r:id="rId13"/>
    <p:sldId id="368" r:id="rId14"/>
    <p:sldId id="369" r:id="rId15"/>
    <p:sldId id="367" r:id="rId16"/>
    <p:sldId id="370" r:id="rId17"/>
    <p:sldId id="371" r:id="rId18"/>
    <p:sldId id="372" r:id="rId19"/>
    <p:sldId id="376" r:id="rId20"/>
    <p:sldId id="373" r:id="rId21"/>
    <p:sldId id="374" r:id="rId22"/>
    <p:sldId id="375" r:id="rId23"/>
    <p:sldId id="35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600"/>
    <a:srgbClr val="EC7728"/>
    <a:srgbClr val="EB6E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27" d="100"/>
          <a:sy n="127"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45B77-277F-C64D-B886-F9E7E85BDC18}" type="datetimeFigureOut">
              <a:rPr lang="en-US" smtClean="0"/>
              <a:t>8/15/20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3709B-0B87-C440-A12B-BE8A4E91585F}" type="slidenum">
              <a:rPr lang="en-US" smtClean="0"/>
              <a:t>‹#›</a:t>
            </a:fld>
            <a:endParaRPr lang="en-US"/>
          </a:p>
        </p:txBody>
      </p:sp>
    </p:spTree>
    <p:extLst>
      <p:ext uri="{BB962C8B-B14F-4D97-AF65-F5344CB8AC3E}">
        <p14:creationId xmlns:p14="http://schemas.microsoft.com/office/powerpoint/2010/main" val="4246192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2919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09464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3040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099525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99701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1256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92122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926314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99831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8/15/20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59933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41627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10171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13512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52262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8/15/20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8/15/20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8/15/20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8/15/20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8/15/20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8/15/20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8/15/20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8/15/20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334296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7" name="Rectangle 6">
            <a:extLst>
              <a:ext uri="{FF2B5EF4-FFF2-40B4-BE49-F238E27FC236}">
                <a16:creationId xmlns:a16="http://schemas.microsoft.com/office/drawing/2014/main" id="{D4B0CF8D-B57C-0541-8045-0358C07A0A57}"/>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
        <p:nvSpPr>
          <p:cNvPr id="8" name="Rectangle 7">
            <a:extLst>
              <a:ext uri="{FF2B5EF4-FFF2-40B4-BE49-F238E27FC236}">
                <a16:creationId xmlns:a16="http://schemas.microsoft.com/office/drawing/2014/main" id="{093E94AA-9C4E-2043-80B1-BE730CA63CF0}"/>
              </a:ext>
            </a:extLst>
          </p:cNvPr>
          <p:cNvSpPr/>
          <p:nvPr/>
        </p:nvSpPr>
        <p:spPr>
          <a:xfrm>
            <a:off x="183540" y="1143242"/>
            <a:ext cx="3778860" cy="2325893"/>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avoid worldliness</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9" name="Rectangle 8">
            <a:extLst>
              <a:ext uri="{FF2B5EF4-FFF2-40B4-BE49-F238E27FC236}">
                <a16:creationId xmlns:a16="http://schemas.microsoft.com/office/drawing/2014/main" id="{95535475-661D-4A4D-B06C-94B85DE21A86}"/>
              </a:ext>
            </a:extLst>
          </p:cNvPr>
          <p:cNvSpPr/>
          <p:nvPr/>
        </p:nvSpPr>
        <p:spPr>
          <a:xfrm>
            <a:off x="6154559" y="4843058"/>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6:3-21</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41073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Coaching is about 'Seeing Clearly' – Whole-Life Leadership">
            <a:extLst>
              <a:ext uri="{FF2B5EF4-FFF2-40B4-BE49-F238E27FC236}">
                <a16:creationId xmlns:a16="http://schemas.microsoft.com/office/drawing/2014/main" id="{79E43466-A4FF-4C60-AF61-F12C72B27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6" r="16523"/>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2FE5F6-A899-4C8E-8338-7E65D70E4533}"/>
              </a:ext>
            </a:extLst>
          </p:cNvPr>
          <p:cNvSpPr txBox="1"/>
          <p:nvPr/>
        </p:nvSpPr>
        <p:spPr>
          <a:xfrm>
            <a:off x="419100" y="924395"/>
            <a:ext cx="8153400" cy="1043619"/>
          </a:xfrm>
          <a:prstGeom prst="rect">
            <a:avLst/>
          </a:prstGeom>
          <a:solidFill>
            <a:schemeClr val="bg1"/>
          </a:solidFill>
          <a:ln>
            <a:solidFill>
              <a:schemeClr val="accent6">
                <a:lumMod val="50000"/>
              </a:schemeClr>
            </a:solidFill>
          </a:ln>
        </p:spPr>
        <p:txBody>
          <a:bodyPr wrap="square">
            <a:spAutoFit/>
          </a:bodyPr>
          <a:lstStyle/>
          <a:p>
            <a:pPr marL="0" marR="0">
              <a:lnSpc>
                <a:spcPct val="115000"/>
              </a:lnSpc>
              <a:spcBef>
                <a:spcPts val="1200"/>
              </a:spcBef>
              <a:spcAft>
                <a:spcPts val="0"/>
              </a:spcAft>
            </a:pPr>
            <a:r>
              <a:rPr lang="en-US" sz="2800" i="1" dirty="0">
                <a:effectLst/>
                <a:latin typeface="Times New Roman" panose="02020603050405020304" pitchFamily="18" charset="0"/>
                <a:ea typeface="Times New Roman" panose="02020603050405020304" pitchFamily="18" charset="0"/>
              </a:rPr>
              <a:t>Beware of teachers who are not content with godliness</a:t>
            </a:r>
            <a:r>
              <a:rPr lang="en-US" sz="2800" dirty="0">
                <a:effectLst/>
                <a:latin typeface="Times New Roman" panose="02020603050405020304" pitchFamily="18" charset="0"/>
                <a:ea typeface="Times New Roman" panose="02020603050405020304" pitchFamily="18" charset="0"/>
              </a:rPr>
              <a:t> (6:3-5)</a:t>
            </a:r>
          </a:p>
        </p:txBody>
      </p:sp>
      <p:sp>
        <p:nvSpPr>
          <p:cNvPr id="12" name="TextBox 11">
            <a:extLst>
              <a:ext uri="{FF2B5EF4-FFF2-40B4-BE49-F238E27FC236}">
                <a16:creationId xmlns:a16="http://schemas.microsoft.com/office/drawing/2014/main" id="{379E8CC6-9362-40AA-AA3B-721DCB2D7ACF}"/>
              </a:ext>
            </a:extLst>
          </p:cNvPr>
          <p:cNvSpPr txBox="1"/>
          <p:nvPr/>
        </p:nvSpPr>
        <p:spPr>
          <a:xfrm>
            <a:off x="895350" y="2191220"/>
            <a:ext cx="784860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They offer an alternate perspective on Christ (v. 3)</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834142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id="{87FDEB0F-71D1-42F5-9740-E8AEF4E0BA25}"/>
              </a:ext>
            </a:extLst>
          </p:cNvPr>
          <p:cNvCxnSpPr/>
          <p:nvPr/>
        </p:nvCxnSpPr>
        <p:spPr>
          <a:xfrm>
            <a:off x="1143000" y="2562225"/>
            <a:ext cx="66198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7B798B-CDB9-4413-8467-D4EE2A6C4A7A}"/>
              </a:ext>
            </a:extLst>
          </p:cNvPr>
          <p:cNvCxnSpPr/>
          <p:nvPr/>
        </p:nvCxnSpPr>
        <p:spPr>
          <a:xfrm>
            <a:off x="1143000" y="3600450"/>
            <a:ext cx="66198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657BA68-A0B4-4A97-86B7-18D6C2C85845}"/>
              </a:ext>
            </a:extLst>
          </p:cNvPr>
          <p:cNvSpPr/>
          <p:nvPr/>
        </p:nvSpPr>
        <p:spPr>
          <a:xfrm>
            <a:off x="1166813" y="895261"/>
            <a:ext cx="3290887" cy="1569660"/>
          </a:xfrm>
          <a:prstGeom prst="rect">
            <a:avLst/>
          </a:prstGeom>
          <a:solidFill>
            <a:schemeClr val="accent4">
              <a:lumMod val="50000"/>
            </a:schemeClr>
          </a:solidFill>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Emphasize</a:t>
            </a:r>
          </a:p>
          <a:p>
            <a:pPr algn="ctr"/>
            <a:r>
              <a:rPr lang="en-US" sz="3200" b="1" i="1" u="sng" dirty="0">
                <a:solidFill>
                  <a:schemeClr val="bg1"/>
                </a:solidFill>
                <a:latin typeface="Times New Roman" panose="02020603050405020304" pitchFamily="18" charset="0"/>
                <a:cs typeface="Times New Roman" panose="02020603050405020304" pitchFamily="18" charset="0"/>
              </a:rPr>
              <a:t>Jesus’ divinity</a:t>
            </a:r>
          </a:p>
          <a:p>
            <a:pPr algn="ctr"/>
            <a:r>
              <a:rPr lang="en-US" sz="3200" i="1" dirty="0">
                <a:solidFill>
                  <a:schemeClr val="bg1"/>
                </a:solidFill>
                <a:latin typeface="Times New Roman" panose="02020603050405020304" pitchFamily="18" charset="0"/>
                <a:cs typeface="Times New Roman" panose="02020603050405020304" pitchFamily="18" charset="0"/>
              </a:rPr>
              <a:t>Mystical, detached</a:t>
            </a:r>
          </a:p>
        </p:txBody>
      </p:sp>
      <p:sp>
        <p:nvSpPr>
          <p:cNvPr id="10" name="Rectangle 9">
            <a:extLst>
              <a:ext uri="{FF2B5EF4-FFF2-40B4-BE49-F238E27FC236}">
                <a16:creationId xmlns:a16="http://schemas.microsoft.com/office/drawing/2014/main" id="{2C97191E-61BA-4A08-B03D-F58AA055A1D3}"/>
              </a:ext>
            </a:extLst>
          </p:cNvPr>
          <p:cNvSpPr/>
          <p:nvPr/>
        </p:nvSpPr>
        <p:spPr>
          <a:xfrm>
            <a:off x="4538663" y="3705136"/>
            <a:ext cx="3890962" cy="2062103"/>
          </a:xfrm>
          <a:prstGeom prst="rect">
            <a:avLst/>
          </a:prstGeom>
          <a:solidFill>
            <a:schemeClr val="accent6">
              <a:lumMod val="50000"/>
            </a:schemeClr>
          </a:solidFill>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Emphasize</a:t>
            </a:r>
          </a:p>
          <a:p>
            <a:pPr algn="ctr"/>
            <a:r>
              <a:rPr lang="en-US" sz="3200" b="1" i="1" u="sng" dirty="0">
                <a:solidFill>
                  <a:schemeClr val="bg1"/>
                </a:solidFill>
                <a:latin typeface="Times New Roman" panose="02020603050405020304" pitchFamily="18" charset="0"/>
                <a:cs typeface="Times New Roman" panose="02020603050405020304" pitchFamily="18" charset="0"/>
              </a:rPr>
              <a:t>Jesus’ humanity</a:t>
            </a:r>
          </a:p>
          <a:p>
            <a:pPr algn="ctr"/>
            <a:r>
              <a:rPr lang="en-US" sz="3200" i="1" dirty="0">
                <a:solidFill>
                  <a:schemeClr val="bg1"/>
                </a:solidFill>
                <a:latin typeface="Times New Roman" panose="02020603050405020304" pitchFamily="18" charset="0"/>
                <a:cs typeface="Times New Roman" panose="02020603050405020304" pitchFamily="18" charset="0"/>
              </a:rPr>
              <a:t>Social justice, political revolutionary</a:t>
            </a:r>
          </a:p>
        </p:txBody>
      </p:sp>
      <p:sp>
        <p:nvSpPr>
          <p:cNvPr id="12" name="Rectangle 11">
            <a:extLst>
              <a:ext uri="{FF2B5EF4-FFF2-40B4-BE49-F238E27FC236}">
                <a16:creationId xmlns:a16="http://schemas.microsoft.com/office/drawing/2014/main" id="{664CDB7C-2D38-4519-85C4-9A16E0635E7E}"/>
              </a:ext>
            </a:extLst>
          </p:cNvPr>
          <p:cNvSpPr/>
          <p:nvPr/>
        </p:nvSpPr>
        <p:spPr>
          <a:xfrm>
            <a:off x="1147763" y="2743111"/>
            <a:ext cx="6662737" cy="707886"/>
          </a:xfrm>
          <a:prstGeom prst="rect">
            <a:avLst/>
          </a:prstGeom>
          <a:noFill/>
          <a:ln>
            <a:noFill/>
          </a:ln>
        </p:spPr>
        <p:txBody>
          <a:bodyPr wrap="square">
            <a:spAutoFit/>
          </a:bodyPr>
          <a:lstStyle/>
          <a:p>
            <a:pPr algn="ctr"/>
            <a:r>
              <a:rPr lang="en-US" sz="4000" i="1" dirty="0">
                <a:solidFill>
                  <a:schemeClr val="bg1"/>
                </a:solidFill>
                <a:latin typeface="Times New Roman" panose="02020603050405020304" pitchFamily="18" charset="0"/>
                <a:cs typeface="Times New Roman" panose="02020603050405020304" pitchFamily="18" charset="0"/>
              </a:rPr>
              <a:t>AD 100 – 2020 </a:t>
            </a:r>
          </a:p>
        </p:txBody>
      </p:sp>
      <p:sp>
        <p:nvSpPr>
          <p:cNvPr id="14" name="Rectangle 13">
            <a:extLst>
              <a:ext uri="{FF2B5EF4-FFF2-40B4-BE49-F238E27FC236}">
                <a16:creationId xmlns:a16="http://schemas.microsoft.com/office/drawing/2014/main" id="{13A7285E-F5B1-4522-B331-289887239525}"/>
              </a:ext>
            </a:extLst>
          </p:cNvPr>
          <p:cNvSpPr/>
          <p:nvPr/>
        </p:nvSpPr>
        <p:spPr>
          <a:xfrm>
            <a:off x="-4762" y="28486"/>
            <a:ext cx="9148762" cy="646331"/>
          </a:xfrm>
          <a:prstGeom prst="rect">
            <a:avLst/>
          </a:prstGeom>
          <a:solidFill>
            <a:schemeClr val="accent2">
              <a:lumMod val="50000"/>
            </a:schemeClr>
          </a:solidFill>
          <a:ln>
            <a:noFill/>
          </a:ln>
        </p:spPr>
        <p:txBody>
          <a:bodyPr wrap="square">
            <a:spAutoFit/>
          </a:bodyPr>
          <a:lstStyle/>
          <a:p>
            <a:pPr algn="ctr"/>
            <a:r>
              <a:rPr lang="en-US" sz="3600" b="1" i="1" dirty="0">
                <a:solidFill>
                  <a:schemeClr val="bg1"/>
                </a:solidFill>
                <a:latin typeface="Times New Roman" panose="02020603050405020304" pitchFamily="18" charset="0"/>
                <a:cs typeface="Times New Roman" panose="02020603050405020304" pitchFamily="18" charset="0"/>
              </a:rPr>
              <a:t>Ideas about Jesus through the centuries</a:t>
            </a:r>
          </a:p>
        </p:txBody>
      </p:sp>
    </p:spTree>
    <p:extLst>
      <p:ext uri="{BB962C8B-B14F-4D97-AF65-F5344CB8AC3E}">
        <p14:creationId xmlns:p14="http://schemas.microsoft.com/office/powerpoint/2010/main" val="36504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Coaching is about 'Seeing Clearly' – Whole-Life Leadership">
            <a:extLst>
              <a:ext uri="{FF2B5EF4-FFF2-40B4-BE49-F238E27FC236}">
                <a16:creationId xmlns:a16="http://schemas.microsoft.com/office/drawing/2014/main" id="{79E43466-A4FF-4C60-AF61-F12C72B27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6" r="16523"/>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2FE5F6-A899-4C8E-8338-7E65D70E4533}"/>
              </a:ext>
            </a:extLst>
          </p:cNvPr>
          <p:cNvSpPr txBox="1"/>
          <p:nvPr/>
        </p:nvSpPr>
        <p:spPr>
          <a:xfrm>
            <a:off x="419100" y="924395"/>
            <a:ext cx="8153400" cy="1043619"/>
          </a:xfrm>
          <a:prstGeom prst="rect">
            <a:avLst/>
          </a:prstGeom>
          <a:solidFill>
            <a:schemeClr val="bg1"/>
          </a:solidFill>
          <a:ln>
            <a:solidFill>
              <a:schemeClr val="accent6">
                <a:lumMod val="50000"/>
              </a:schemeClr>
            </a:solidFill>
          </a:ln>
        </p:spPr>
        <p:txBody>
          <a:bodyPr wrap="square">
            <a:spAutoFit/>
          </a:bodyPr>
          <a:lstStyle/>
          <a:p>
            <a:pPr marL="0" marR="0">
              <a:lnSpc>
                <a:spcPct val="115000"/>
              </a:lnSpc>
              <a:spcBef>
                <a:spcPts val="1200"/>
              </a:spcBef>
              <a:spcAft>
                <a:spcPts val="0"/>
              </a:spcAft>
            </a:pPr>
            <a:r>
              <a:rPr lang="en-US" sz="2800" i="1" dirty="0">
                <a:effectLst/>
                <a:latin typeface="Times New Roman" panose="02020603050405020304" pitchFamily="18" charset="0"/>
                <a:ea typeface="Times New Roman" panose="02020603050405020304" pitchFamily="18" charset="0"/>
              </a:rPr>
              <a:t>Beware of teachers who are not content with godliness</a:t>
            </a:r>
            <a:r>
              <a:rPr lang="en-US" sz="2800" dirty="0">
                <a:effectLst/>
                <a:latin typeface="Times New Roman" panose="02020603050405020304" pitchFamily="18" charset="0"/>
                <a:ea typeface="Times New Roman" panose="02020603050405020304" pitchFamily="18" charset="0"/>
              </a:rPr>
              <a:t> (6:3-5)</a:t>
            </a:r>
          </a:p>
        </p:txBody>
      </p:sp>
      <p:sp>
        <p:nvSpPr>
          <p:cNvPr id="12" name="TextBox 11">
            <a:extLst>
              <a:ext uri="{FF2B5EF4-FFF2-40B4-BE49-F238E27FC236}">
                <a16:creationId xmlns:a16="http://schemas.microsoft.com/office/drawing/2014/main" id="{379E8CC6-9362-40AA-AA3B-721DCB2D7ACF}"/>
              </a:ext>
            </a:extLst>
          </p:cNvPr>
          <p:cNvSpPr txBox="1"/>
          <p:nvPr/>
        </p:nvSpPr>
        <p:spPr>
          <a:xfrm>
            <a:off x="895350" y="2191220"/>
            <a:ext cx="7848600"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They offer an alternate perspective on Christ (v. 3)</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6" name="TextBox 5">
            <a:extLst>
              <a:ext uri="{FF2B5EF4-FFF2-40B4-BE49-F238E27FC236}">
                <a16:creationId xmlns:a16="http://schemas.microsoft.com/office/drawing/2014/main" id="{AA8070BE-2B69-4D04-A6FD-1375C9336BC4}"/>
              </a:ext>
            </a:extLst>
          </p:cNvPr>
          <p:cNvSpPr txBox="1"/>
          <p:nvPr/>
        </p:nvSpPr>
        <p:spPr>
          <a:xfrm>
            <a:off x="895349" y="2855319"/>
            <a:ext cx="7848599"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They have a sick desire for debate (v. 4a)</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8" name="TextBox 7">
            <a:extLst>
              <a:ext uri="{FF2B5EF4-FFF2-40B4-BE49-F238E27FC236}">
                <a16:creationId xmlns:a16="http://schemas.microsoft.com/office/drawing/2014/main" id="{C007A7AA-CB14-4108-A7F4-322AAE69F84D}"/>
              </a:ext>
            </a:extLst>
          </p:cNvPr>
          <p:cNvSpPr txBox="1"/>
          <p:nvPr/>
        </p:nvSpPr>
        <p:spPr>
          <a:xfrm>
            <a:off x="895349" y="3543770"/>
            <a:ext cx="7848599"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They create division in the church (vs. 4b-5)</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60439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Coaching is about 'Seeing Clearly' – Whole-Life Leadership">
            <a:extLst>
              <a:ext uri="{FF2B5EF4-FFF2-40B4-BE49-F238E27FC236}">
                <a16:creationId xmlns:a16="http://schemas.microsoft.com/office/drawing/2014/main" id="{79E43466-A4FF-4C60-AF61-F12C72B27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6" r="16523"/>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2FE5F6-A899-4C8E-8338-7E65D70E4533}"/>
              </a:ext>
            </a:extLst>
          </p:cNvPr>
          <p:cNvSpPr txBox="1"/>
          <p:nvPr/>
        </p:nvSpPr>
        <p:spPr>
          <a:xfrm>
            <a:off x="419100" y="924395"/>
            <a:ext cx="8153400" cy="1043619"/>
          </a:xfrm>
          <a:prstGeom prst="rect">
            <a:avLst/>
          </a:prstGeom>
          <a:solidFill>
            <a:schemeClr val="bg1"/>
          </a:solidFill>
          <a:ln>
            <a:solidFill>
              <a:schemeClr val="accent6">
                <a:lumMod val="50000"/>
              </a:schemeClr>
            </a:solidFill>
          </a:ln>
        </p:spPr>
        <p:txBody>
          <a:bodyPr wrap="square">
            <a:spAutoFit/>
          </a:bodyPr>
          <a:lstStyle/>
          <a:p>
            <a:pPr marL="0" marR="0">
              <a:lnSpc>
                <a:spcPct val="115000"/>
              </a:lnSpc>
              <a:spcBef>
                <a:spcPts val="1200"/>
              </a:spcBef>
              <a:spcAft>
                <a:spcPts val="0"/>
              </a:spcAft>
            </a:pPr>
            <a:r>
              <a:rPr lang="en-US" sz="2800" i="1" dirty="0">
                <a:effectLst/>
                <a:latin typeface="Times New Roman" panose="02020603050405020304" pitchFamily="18" charset="0"/>
                <a:ea typeface="Times New Roman" panose="02020603050405020304" pitchFamily="18" charset="0"/>
              </a:rPr>
              <a:t>Beware of teachers who are not content with godliness</a:t>
            </a:r>
            <a:r>
              <a:rPr lang="en-US" sz="2800" dirty="0">
                <a:effectLst/>
                <a:latin typeface="Times New Roman" panose="02020603050405020304" pitchFamily="18" charset="0"/>
                <a:ea typeface="Times New Roman" panose="02020603050405020304" pitchFamily="18" charset="0"/>
              </a:rPr>
              <a:t> (6:3-5)</a:t>
            </a:r>
          </a:p>
        </p:txBody>
      </p:sp>
      <p:sp>
        <p:nvSpPr>
          <p:cNvPr id="9" name="TextBox 8">
            <a:extLst>
              <a:ext uri="{FF2B5EF4-FFF2-40B4-BE49-F238E27FC236}">
                <a16:creationId xmlns:a16="http://schemas.microsoft.com/office/drawing/2014/main" id="{23D7DEB4-CDB8-45B1-A808-524E86C1593E}"/>
              </a:ext>
            </a:extLst>
          </p:cNvPr>
          <p:cNvSpPr txBox="1"/>
          <p:nvPr/>
        </p:nvSpPr>
        <p:spPr>
          <a:xfrm>
            <a:off x="419099" y="2140944"/>
            <a:ext cx="8153399"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uFill>
                  <a:solidFill>
                    <a:srgbClr val="000000"/>
                  </a:solidFill>
                </a:uFill>
                <a:latin typeface="Times New Roman" panose="02020603050405020304" pitchFamily="18" charset="0"/>
                <a:ea typeface="Arial Unicode MS"/>
                <a:cs typeface="Times New Roman" panose="02020603050405020304" pitchFamily="18" charset="0"/>
              </a:rPr>
              <a:t>Discover contentment in the Lord</a:t>
            </a:r>
            <a:r>
              <a:rPr lang="en-US" sz="2800" dirty="0">
                <a:effectLst/>
                <a:uFill>
                  <a:solidFill>
                    <a:srgbClr val="000000"/>
                  </a:solidFill>
                </a:uFill>
                <a:latin typeface="Times New Roman" panose="02020603050405020304" pitchFamily="18" charset="0"/>
                <a:ea typeface="Arial Unicode MS"/>
                <a:cs typeface="Times New Roman" panose="02020603050405020304" pitchFamily="18" charset="0"/>
              </a:rPr>
              <a:t> (6:6-10)</a:t>
            </a:r>
            <a:endParaRPr lang="en-US" sz="2800" dirty="0">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711248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FDBFC83-C638-4B6B-95F0-878FB0107BAE}"/>
              </a:ext>
            </a:extLst>
          </p:cNvPr>
          <p:cNvSpPr/>
          <p:nvPr/>
        </p:nvSpPr>
        <p:spPr>
          <a:xfrm>
            <a:off x="671513" y="1390561"/>
            <a:ext cx="7800974" cy="3170099"/>
          </a:xfrm>
          <a:prstGeom prst="rect">
            <a:avLst/>
          </a:prstGeom>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2 Corinthians 12:8-9</a:t>
            </a:r>
          </a:p>
          <a:p>
            <a:pPr algn="ctr"/>
            <a:r>
              <a:rPr lang="en-US" sz="2800" i="1" baseline="30000" dirty="0">
                <a:solidFill>
                  <a:schemeClr val="bg1"/>
                </a:solidFill>
                <a:latin typeface="Times New Roman" panose="02020603050405020304" pitchFamily="18" charset="0"/>
                <a:cs typeface="Times New Roman" panose="02020603050405020304" pitchFamily="18" charset="0"/>
              </a:rPr>
              <a:t>8 </a:t>
            </a:r>
            <a:r>
              <a:rPr lang="en-US" sz="2800" i="1" dirty="0">
                <a:solidFill>
                  <a:schemeClr val="bg1"/>
                </a:solidFill>
                <a:latin typeface="Times New Roman" panose="02020603050405020304" pitchFamily="18" charset="0"/>
                <a:cs typeface="Times New Roman" panose="02020603050405020304" pitchFamily="18" charset="0"/>
              </a:rPr>
              <a:t>Three times I pleaded with the Lord about this, that it should leave me. </a:t>
            </a:r>
            <a:r>
              <a:rPr lang="en-US" sz="2800" i="1" baseline="30000" dirty="0">
                <a:solidFill>
                  <a:schemeClr val="bg1"/>
                </a:solidFill>
                <a:latin typeface="Times New Roman" panose="02020603050405020304" pitchFamily="18" charset="0"/>
                <a:cs typeface="Times New Roman" panose="02020603050405020304" pitchFamily="18" charset="0"/>
              </a:rPr>
              <a:t>9 </a:t>
            </a:r>
            <a:r>
              <a:rPr lang="en-US" sz="2800" i="1" dirty="0">
                <a:solidFill>
                  <a:schemeClr val="bg1"/>
                </a:solidFill>
                <a:latin typeface="Times New Roman" panose="02020603050405020304" pitchFamily="18" charset="0"/>
                <a:cs typeface="Times New Roman" panose="02020603050405020304" pitchFamily="18" charset="0"/>
              </a:rPr>
              <a:t>But he said to me, “My grace is </a:t>
            </a:r>
            <a:r>
              <a:rPr lang="en-US" sz="2800" i="1" u="sng" dirty="0">
                <a:solidFill>
                  <a:schemeClr val="bg1"/>
                </a:solidFill>
                <a:latin typeface="Times New Roman" panose="02020603050405020304" pitchFamily="18" charset="0"/>
                <a:cs typeface="Times New Roman" panose="02020603050405020304" pitchFamily="18" charset="0"/>
              </a:rPr>
              <a:t>sufficient</a:t>
            </a:r>
            <a:r>
              <a:rPr lang="en-US" sz="2800" i="1" dirty="0">
                <a:solidFill>
                  <a:schemeClr val="bg1"/>
                </a:solidFill>
                <a:latin typeface="Times New Roman" panose="02020603050405020304" pitchFamily="18" charset="0"/>
                <a:cs typeface="Times New Roman" panose="02020603050405020304" pitchFamily="18" charset="0"/>
              </a:rPr>
              <a:t> for you, for my power is made perfect in weakness.” Therefore I will boast all the more gladly of my weaknesses, so that the power of Christ may rest upon me.</a:t>
            </a:r>
            <a:endParaRPr lang="en-US" sz="5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35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Coaching is about 'Seeing Clearly' – Whole-Life Leadership">
            <a:extLst>
              <a:ext uri="{FF2B5EF4-FFF2-40B4-BE49-F238E27FC236}">
                <a16:creationId xmlns:a16="http://schemas.microsoft.com/office/drawing/2014/main" id="{79E43466-A4FF-4C60-AF61-F12C72B27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6" r="16523"/>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2FE5F6-A899-4C8E-8338-7E65D70E4533}"/>
              </a:ext>
            </a:extLst>
          </p:cNvPr>
          <p:cNvSpPr txBox="1"/>
          <p:nvPr/>
        </p:nvSpPr>
        <p:spPr>
          <a:xfrm>
            <a:off x="419100" y="924395"/>
            <a:ext cx="8153400" cy="1043619"/>
          </a:xfrm>
          <a:prstGeom prst="rect">
            <a:avLst/>
          </a:prstGeom>
          <a:solidFill>
            <a:schemeClr val="bg1"/>
          </a:solidFill>
          <a:ln>
            <a:solidFill>
              <a:schemeClr val="accent6">
                <a:lumMod val="50000"/>
              </a:schemeClr>
            </a:solidFill>
          </a:ln>
        </p:spPr>
        <p:txBody>
          <a:bodyPr wrap="square">
            <a:spAutoFit/>
          </a:bodyPr>
          <a:lstStyle/>
          <a:p>
            <a:pPr marL="0" marR="0">
              <a:lnSpc>
                <a:spcPct val="115000"/>
              </a:lnSpc>
              <a:spcBef>
                <a:spcPts val="1200"/>
              </a:spcBef>
              <a:spcAft>
                <a:spcPts val="0"/>
              </a:spcAft>
            </a:pPr>
            <a:r>
              <a:rPr lang="en-US" sz="2800" i="1" dirty="0">
                <a:effectLst/>
                <a:latin typeface="Times New Roman" panose="02020603050405020304" pitchFamily="18" charset="0"/>
                <a:ea typeface="Times New Roman" panose="02020603050405020304" pitchFamily="18" charset="0"/>
              </a:rPr>
              <a:t>Beware of teachers who are not content with godliness</a:t>
            </a:r>
            <a:r>
              <a:rPr lang="en-US" sz="2800" dirty="0">
                <a:effectLst/>
                <a:latin typeface="Times New Roman" panose="02020603050405020304" pitchFamily="18" charset="0"/>
                <a:ea typeface="Times New Roman" panose="02020603050405020304" pitchFamily="18" charset="0"/>
              </a:rPr>
              <a:t> (6:3-5)</a:t>
            </a:r>
          </a:p>
        </p:txBody>
      </p:sp>
      <p:sp>
        <p:nvSpPr>
          <p:cNvPr id="9" name="TextBox 8">
            <a:extLst>
              <a:ext uri="{FF2B5EF4-FFF2-40B4-BE49-F238E27FC236}">
                <a16:creationId xmlns:a16="http://schemas.microsoft.com/office/drawing/2014/main" id="{23D7DEB4-CDB8-45B1-A808-524E86C1593E}"/>
              </a:ext>
            </a:extLst>
          </p:cNvPr>
          <p:cNvSpPr txBox="1"/>
          <p:nvPr/>
        </p:nvSpPr>
        <p:spPr>
          <a:xfrm>
            <a:off x="419099" y="2140944"/>
            <a:ext cx="8153399"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uFill>
                  <a:solidFill>
                    <a:srgbClr val="000000"/>
                  </a:solidFill>
                </a:uFill>
                <a:latin typeface="Times New Roman" panose="02020603050405020304" pitchFamily="18" charset="0"/>
                <a:ea typeface="Arial Unicode MS"/>
                <a:cs typeface="Times New Roman" panose="02020603050405020304" pitchFamily="18" charset="0"/>
              </a:rPr>
              <a:t>Discover contentment in the Lord</a:t>
            </a:r>
            <a:r>
              <a:rPr lang="en-US" sz="2800" dirty="0">
                <a:effectLst/>
                <a:uFill>
                  <a:solidFill>
                    <a:srgbClr val="000000"/>
                  </a:solidFill>
                </a:uFill>
                <a:latin typeface="Times New Roman" panose="02020603050405020304" pitchFamily="18" charset="0"/>
                <a:ea typeface="Arial Unicode MS"/>
                <a:cs typeface="Times New Roman" panose="02020603050405020304" pitchFamily="18" charset="0"/>
              </a:rPr>
              <a:t> (6:6-10)</a:t>
            </a:r>
            <a:endParaRPr lang="en-US" sz="2800" dirty="0">
              <a:effectLst/>
              <a:uFill>
                <a:solidFill>
                  <a:srgbClr val="000000"/>
                </a:solidFill>
              </a:uFill>
              <a:latin typeface="Times New Roman" panose="02020603050405020304" pitchFamily="18" charset="0"/>
              <a:ea typeface="Arial Unicode MS"/>
              <a:cs typeface="Arial Unicode MS"/>
            </a:endParaRPr>
          </a:p>
        </p:txBody>
      </p:sp>
      <p:sp>
        <p:nvSpPr>
          <p:cNvPr id="6" name="TextBox 5">
            <a:extLst>
              <a:ext uri="{FF2B5EF4-FFF2-40B4-BE49-F238E27FC236}">
                <a16:creationId xmlns:a16="http://schemas.microsoft.com/office/drawing/2014/main" id="{92198898-F6A9-4B83-B1A8-427D79F754FD}"/>
              </a:ext>
            </a:extLst>
          </p:cNvPr>
          <p:cNvSpPr txBox="1"/>
          <p:nvPr/>
        </p:nvSpPr>
        <p:spPr>
          <a:xfrm>
            <a:off x="981074" y="2893419"/>
            <a:ext cx="7591424"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Earthly wealth is not eternal (vs. 6-7)</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2484890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CFDBFC83-C638-4B6B-95F0-878FB0107BAE}"/>
              </a:ext>
            </a:extLst>
          </p:cNvPr>
          <p:cNvSpPr/>
          <p:nvPr/>
        </p:nvSpPr>
        <p:spPr>
          <a:xfrm>
            <a:off x="671513" y="1390561"/>
            <a:ext cx="7800974" cy="1877437"/>
          </a:xfrm>
          <a:prstGeom prst="rect">
            <a:avLst/>
          </a:prstGeom>
          <a:ln>
            <a:solidFill>
              <a:schemeClr val="bg1"/>
            </a:solid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Hebrews 13:5</a:t>
            </a:r>
          </a:p>
          <a:p>
            <a:pPr algn="ctr"/>
            <a:r>
              <a:rPr lang="en-US" sz="2800" b="0" i="1" dirty="0">
                <a:solidFill>
                  <a:schemeClr val="bg1"/>
                </a:solidFill>
                <a:effectLst/>
                <a:latin typeface="Times New Roman" panose="02020603050405020304" pitchFamily="18" charset="0"/>
                <a:cs typeface="Times New Roman" panose="02020603050405020304" pitchFamily="18" charset="0"/>
              </a:rPr>
              <a:t>Keep your life free from love of money, and be content with what you have, for he has said, “I will never leave you nor forsake you.”</a:t>
            </a:r>
            <a:endParaRPr lang="en-US" sz="5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9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Coaching is about 'Seeing Clearly' – Whole-Life Leadership">
            <a:extLst>
              <a:ext uri="{FF2B5EF4-FFF2-40B4-BE49-F238E27FC236}">
                <a16:creationId xmlns:a16="http://schemas.microsoft.com/office/drawing/2014/main" id="{79E43466-A4FF-4C60-AF61-F12C72B272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6" r="16523"/>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2FE5F6-A899-4C8E-8338-7E65D70E4533}"/>
              </a:ext>
            </a:extLst>
          </p:cNvPr>
          <p:cNvSpPr txBox="1"/>
          <p:nvPr/>
        </p:nvSpPr>
        <p:spPr>
          <a:xfrm>
            <a:off x="419100" y="924395"/>
            <a:ext cx="8153400" cy="1043619"/>
          </a:xfrm>
          <a:prstGeom prst="rect">
            <a:avLst/>
          </a:prstGeom>
          <a:solidFill>
            <a:schemeClr val="bg1"/>
          </a:solidFill>
          <a:ln>
            <a:solidFill>
              <a:schemeClr val="accent6">
                <a:lumMod val="50000"/>
              </a:schemeClr>
            </a:solidFill>
          </a:ln>
        </p:spPr>
        <p:txBody>
          <a:bodyPr wrap="square">
            <a:spAutoFit/>
          </a:bodyPr>
          <a:lstStyle/>
          <a:p>
            <a:pPr marL="0" marR="0">
              <a:lnSpc>
                <a:spcPct val="115000"/>
              </a:lnSpc>
              <a:spcBef>
                <a:spcPts val="1200"/>
              </a:spcBef>
              <a:spcAft>
                <a:spcPts val="0"/>
              </a:spcAft>
            </a:pPr>
            <a:r>
              <a:rPr lang="en-US" sz="2800" i="1" dirty="0">
                <a:effectLst/>
                <a:latin typeface="Times New Roman" panose="02020603050405020304" pitchFamily="18" charset="0"/>
                <a:ea typeface="Times New Roman" panose="02020603050405020304" pitchFamily="18" charset="0"/>
              </a:rPr>
              <a:t>Beware of teachers who are not content with godliness</a:t>
            </a:r>
            <a:r>
              <a:rPr lang="en-US" sz="2800" dirty="0">
                <a:effectLst/>
                <a:latin typeface="Times New Roman" panose="02020603050405020304" pitchFamily="18" charset="0"/>
                <a:ea typeface="Times New Roman" panose="02020603050405020304" pitchFamily="18" charset="0"/>
              </a:rPr>
              <a:t> (6:3-5)</a:t>
            </a:r>
          </a:p>
        </p:txBody>
      </p:sp>
      <p:sp>
        <p:nvSpPr>
          <p:cNvPr id="9" name="TextBox 8">
            <a:extLst>
              <a:ext uri="{FF2B5EF4-FFF2-40B4-BE49-F238E27FC236}">
                <a16:creationId xmlns:a16="http://schemas.microsoft.com/office/drawing/2014/main" id="{23D7DEB4-CDB8-45B1-A808-524E86C1593E}"/>
              </a:ext>
            </a:extLst>
          </p:cNvPr>
          <p:cNvSpPr txBox="1"/>
          <p:nvPr/>
        </p:nvSpPr>
        <p:spPr>
          <a:xfrm>
            <a:off x="419099" y="2140944"/>
            <a:ext cx="8153399"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uFill>
                  <a:solidFill>
                    <a:srgbClr val="000000"/>
                  </a:solidFill>
                </a:uFill>
                <a:latin typeface="Times New Roman" panose="02020603050405020304" pitchFamily="18" charset="0"/>
                <a:ea typeface="Arial Unicode MS"/>
                <a:cs typeface="Times New Roman" panose="02020603050405020304" pitchFamily="18" charset="0"/>
              </a:rPr>
              <a:t>Discover contentment in the Lord</a:t>
            </a:r>
            <a:r>
              <a:rPr lang="en-US" sz="2800" dirty="0">
                <a:effectLst/>
                <a:uFill>
                  <a:solidFill>
                    <a:srgbClr val="000000"/>
                  </a:solidFill>
                </a:uFill>
                <a:latin typeface="Times New Roman" panose="02020603050405020304" pitchFamily="18" charset="0"/>
                <a:ea typeface="Arial Unicode MS"/>
                <a:cs typeface="Times New Roman" panose="02020603050405020304" pitchFamily="18" charset="0"/>
              </a:rPr>
              <a:t> (6:6-10)</a:t>
            </a:r>
            <a:endParaRPr lang="en-US" sz="2800" dirty="0">
              <a:effectLst/>
              <a:uFill>
                <a:solidFill>
                  <a:srgbClr val="000000"/>
                </a:solidFill>
              </a:uFill>
              <a:latin typeface="Times New Roman" panose="02020603050405020304" pitchFamily="18" charset="0"/>
              <a:ea typeface="Arial Unicode MS"/>
              <a:cs typeface="Arial Unicode MS"/>
            </a:endParaRPr>
          </a:p>
        </p:txBody>
      </p:sp>
      <p:sp>
        <p:nvSpPr>
          <p:cNvPr id="6" name="TextBox 5">
            <a:extLst>
              <a:ext uri="{FF2B5EF4-FFF2-40B4-BE49-F238E27FC236}">
                <a16:creationId xmlns:a16="http://schemas.microsoft.com/office/drawing/2014/main" id="{92198898-F6A9-4B83-B1A8-427D79F754FD}"/>
              </a:ext>
            </a:extLst>
          </p:cNvPr>
          <p:cNvSpPr txBox="1"/>
          <p:nvPr/>
        </p:nvSpPr>
        <p:spPr>
          <a:xfrm>
            <a:off x="981074" y="2893419"/>
            <a:ext cx="7591424"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Earthly wealth is not eternal (vs. 6-7)</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7" name="TextBox 6">
            <a:extLst>
              <a:ext uri="{FF2B5EF4-FFF2-40B4-BE49-F238E27FC236}">
                <a16:creationId xmlns:a16="http://schemas.microsoft.com/office/drawing/2014/main" id="{5AC1713F-AE3C-420C-BAE7-C17BB6106D00}"/>
              </a:ext>
            </a:extLst>
          </p:cNvPr>
          <p:cNvSpPr txBox="1"/>
          <p:nvPr/>
        </p:nvSpPr>
        <p:spPr>
          <a:xfrm>
            <a:off x="981074" y="3560169"/>
            <a:ext cx="7591424" cy="548099"/>
          </a:xfrm>
          <a:prstGeom prst="rect">
            <a:avLst/>
          </a:prstGeom>
          <a:solidFill>
            <a:schemeClr val="tx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Contentment is possible in simplicity (v. 8)</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
        <p:nvSpPr>
          <p:cNvPr id="11" name="TextBox 10">
            <a:extLst>
              <a:ext uri="{FF2B5EF4-FFF2-40B4-BE49-F238E27FC236}">
                <a16:creationId xmlns:a16="http://schemas.microsoft.com/office/drawing/2014/main" id="{5FD18109-194E-4802-99AA-DA6099CA496A}"/>
              </a:ext>
            </a:extLst>
          </p:cNvPr>
          <p:cNvSpPr txBox="1"/>
          <p:nvPr/>
        </p:nvSpPr>
        <p:spPr>
          <a:xfrm>
            <a:off x="981074" y="4239095"/>
            <a:ext cx="7591424" cy="954107"/>
          </a:xfrm>
          <a:prstGeom prst="rect">
            <a:avLst/>
          </a:prstGeom>
          <a:solidFill>
            <a:schemeClr val="tx1"/>
          </a:solidFill>
        </p:spPr>
        <p:txBody>
          <a:bodyPr wrap="square">
            <a:spAutoFit/>
          </a:bodyPr>
          <a:lstStyle/>
          <a:p>
            <a:pPr marL="342900" marR="0" lvl="0" indent="-342900">
              <a:spcBef>
                <a:spcPts val="1200"/>
              </a:spcBef>
              <a:spcAft>
                <a:spcPts val="0"/>
              </a:spcAft>
              <a:buFont typeface="Symbol" panose="05050102010706020507" pitchFamily="18" charset="2"/>
              <a:buChar char=""/>
            </a:pPr>
            <a:r>
              <a:rPr lang="en-US" sz="2800"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Discontentment with present provision is dangerous (vs. 9-10)</a:t>
            </a:r>
            <a:endParaRPr lang="en-US" sz="2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99777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7170" name="Picture 2" descr="MyBestPlace - Caminito del Rey, the Most Dangerous Path in the World">
            <a:extLst>
              <a:ext uri="{FF2B5EF4-FFF2-40B4-BE49-F238E27FC236}">
                <a16:creationId xmlns:a16="http://schemas.microsoft.com/office/drawing/2014/main" id="{D3385EAD-5521-4A88-A5D5-AFAA2A9FF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38496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78F390-013C-4EAA-A335-A2BDC9CD6D70}"/>
              </a:ext>
            </a:extLst>
          </p:cNvPr>
          <p:cNvSpPr txBox="1"/>
          <p:nvPr/>
        </p:nvSpPr>
        <p:spPr>
          <a:xfrm>
            <a:off x="19050" y="4026894"/>
            <a:ext cx="4844352" cy="548099"/>
          </a:xfrm>
          <a:prstGeom prst="rect">
            <a:avLst/>
          </a:prstGeom>
          <a:no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Discontentment </a:t>
            </a: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entraps</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
        <p:nvSpPr>
          <p:cNvPr id="3" name="TextBox 2">
            <a:extLst>
              <a:ext uri="{FF2B5EF4-FFF2-40B4-BE49-F238E27FC236}">
                <a16:creationId xmlns:a16="http://schemas.microsoft.com/office/drawing/2014/main" id="{23A67B4E-6BF2-45D1-AE2E-5CF9429F3FDF}"/>
              </a:ext>
            </a:extLst>
          </p:cNvPr>
          <p:cNvSpPr txBox="1"/>
          <p:nvPr/>
        </p:nvSpPr>
        <p:spPr>
          <a:xfrm>
            <a:off x="590550" y="4591050"/>
            <a:ext cx="7016052" cy="555443"/>
          </a:xfrm>
          <a:prstGeom prst="rect">
            <a:avLst/>
          </a:prstGeom>
          <a:no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Discontentment</a:t>
            </a: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 leads to other evil desires</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7743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FD1718A9-5352-46B9-AF82-32AF0817AE03}"/>
              </a:ext>
            </a:extLst>
          </p:cNvPr>
          <p:cNvSpPr txBox="1"/>
          <p:nvPr/>
        </p:nvSpPr>
        <p:spPr>
          <a:xfrm>
            <a:off x="571500" y="1083052"/>
            <a:ext cx="8001000" cy="3539430"/>
          </a:xfrm>
          <a:prstGeom prst="rect">
            <a:avLst/>
          </a:prstGeom>
          <a:solidFill>
            <a:schemeClr val="accent1">
              <a:lumMod val="50000"/>
            </a:schemeClr>
          </a:solidFill>
        </p:spPr>
        <p:txBody>
          <a:bodyPr wrap="square">
            <a:spAutoFit/>
          </a:bodyPr>
          <a:lstStyle/>
          <a:p>
            <a:pPr algn="ct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“Avarice leads to selfishness, cheating, fraud, perjury and robbery, to envy, quarrelling and hatred, to violence and even murder. Greed lies behind marriages of convenience, perversions of justice, drug-pushing, pornography sales, blackmail, the exploitation of the weak, the neglect of good causes, and the betrayal of friends.”</a:t>
            </a:r>
          </a:p>
          <a:p>
            <a:pPr algn="ct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John Stott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10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46B8ABE1-E156-44CC-AF0C-478BD7B6FC93}"/>
              </a:ext>
            </a:extLst>
          </p:cNvPr>
          <p:cNvSpPr/>
          <p:nvPr/>
        </p:nvSpPr>
        <p:spPr>
          <a:xfrm>
            <a:off x="5238750" y="1866900"/>
            <a:ext cx="3790950" cy="4031873"/>
          </a:xfrm>
          <a:prstGeom prst="rect">
            <a:avLst/>
          </a:prstGeom>
          <a:ln>
            <a:noFill/>
          </a:ln>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Covid-19</a:t>
            </a:r>
          </a:p>
          <a:p>
            <a:pPr algn="ctr"/>
            <a:r>
              <a:rPr lang="en-US" sz="3200" b="1" i="1" dirty="0">
                <a:solidFill>
                  <a:schemeClr val="bg1"/>
                </a:solidFill>
                <a:latin typeface="Times New Roman" panose="02020603050405020304" pitchFamily="18" charset="0"/>
                <a:cs typeface="Times New Roman" panose="02020603050405020304" pitchFamily="18" charset="0"/>
              </a:rPr>
              <a:t>Online education</a:t>
            </a:r>
          </a:p>
          <a:p>
            <a:pPr algn="ctr"/>
            <a:r>
              <a:rPr lang="en-US" sz="3200" b="1" i="1" dirty="0">
                <a:solidFill>
                  <a:schemeClr val="bg1"/>
                </a:solidFill>
                <a:latin typeface="Times New Roman" panose="02020603050405020304" pitchFamily="18" charset="0"/>
                <a:cs typeface="Times New Roman" panose="02020603050405020304" pitchFamily="18" charset="0"/>
              </a:rPr>
              <a:t>Lockdown</a:t>
            </a:r>
          </a:p>
          <a:p>
            <a:pPr algn="ctr"/>
            <a:r>
              <a:rPr lang="en-US" sz="3200" b="1" i="1" dirty="0">
                <a:solidFill>
                  <a:schemeClr val="bg1"/>
                </a:solidFill>
                <a:latin typeface="Times New Roman" panose="02020603050405020304" pitchFamily="18" charset="0"/>
                <a:cs typeface="Times New Roman" panose="02020603050405020304" pitchFamily="18" charset="0"/>
              </a:rPr>
              <a:t>Uncertain economy</a:t>
            </a:r>
          </a:p>
          <a:p>
            <a:pPr algn="ctr"/>
            <a:r>
              <a:rPr lang="en-US" sz="3200" b="1" i="1" dirty="0">
                <a:solidFill>
                  <a:schemeClr val="bg1"/>
                </a:solidFill>
                <a:latin typeface="Times New Roman" panose="02020603050405020304" pitchFamily="18" charset="0"/>
                <a:cs typeface="Times New Roman" panose="02020603050405020304" pitchFamily="18" charset="0"/>
              </a:rPr>
              <a:t>Stay-cation</a:t>
            </a:r>
          </a:p>
          <a:p>
            <a:pPr algn="ctr"/>
            <a:r>
              <a:rPr lang="en-US" sz="3200" b="1" i="1" dirty="0">
                <a:solidFill>
                  <a:schemeClr val="bg1"/>
                </a:solidFill>
                <a:latin typeface="Times New Roman" panose="02020603050405020304" pitchFamily="18" charset="0"/>
                <a:cs typeface="Times New Roman" panose="02020603050405020304" pitchFamily="18" charset="0"/>
              </a:rPr>
              <a:t>Internet issues</a:t>
            </a:r>
          </a:p>
          <a:p>
            <a:pPr algn="ctr"/>
            <a:r>
              <a:rPr lang="en-US" sz="3200" b="1" i="1" dirty="0">
                <a:solidFill>
                  <a:schemeClr val="bg1"/>
                </a:solidFill>
                <a:latin typeface="Times New Roman" panose="02020603050405020304" pitchFamily="18" charset="0"/>
                <a:cs typeface="Times New Roman" panose="02020603050405020304" pitchFamily="18" charset="0"/>
              </a:rPr>
              <a:t>World crises</a:t>
            </a:r>
          </a:p>
          <a:p>
            <a:pPr algn="ctr"/>
            <a:r>
              <a:rPr lang="en-US" sz="3200" b="1" i="1" dirty="0">
                <a:solidFill>
                  <a:schemeClr val="bg1"/>
                </a:solidFill>
                <a:latin typeface="Times New Roman" panose="02020603050405020304" pitchFamily="18" charset="0"/>
                <a:cs typeface="Times New Roman" panose="02020603050405020304" pitchFamily="18" charset="0"/>
              </a:rPr>
              <a:t>Out of ice cream!</a:t>
            </a:r>
          </a:p>
        </p:txBody>
      </p:sp>
      <p:pic>
        <p:nvPicPr>
          <p:cNvPr id="2050" name="Picture 2" descr="contentment">
            <a:extLst>
              <a:ext uri="{FF2B5EF4-FFF2-40B4-BE49-F238E27FC236}">
                <a16:creationId xmlns:a16="http://schemas.microsoft.com/office/drawing/2014/main" id="{52D8CE3E-A265-4DF8-88C9-68D3A00F9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90514"/>
            <a:ext cx="4676775" cy="3511246"/>
          </a:xfrm>
          <a:prstGeom prst="rect">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7170" name="Picture 2" descr="MyBestPlace - Caminito del Rey, the Most Dangerous Path in the World">
            <a:extLst>
              <a:ext uri="{FF2B5EF4-FFF2-40B4-BE49-F238E27FC236}">
                <a16:creationId xmlns:a16="http://schemas.microsoft.com/office/drawing/2014/main" id="{D3385EAD-5521-4A88-A5D5-AFAA2A9FF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38496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913950-57B9-4677-9BD2-561A23153B71}"/>
              </a:ext>
            </a:extLst>
          </p:cNvPr>
          <p:cNvSpPr txBox="1"/>
          <p:nvPr/>
        </p:nvSpPr>
        <p:spPr>
          <a:xfrm>
            <a:off x="1686034" y="5212756"/>
            <a:ext cx="6331743" cy="548099"/>
          </a:xfrm>
          <a:prstGeom prst="rect">
            <a:avLst/>
          </a:prstGeom>
          <a:no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Discontentment</a:t>
            </a: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 can ruin our lives</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
        <p:nvSpPr>
          <p:cNvPr id="10" name="TextBox 9">
            <a:extLst>
              <a:ext uri="{FF2B5EF4-FFF2-40B4-BE49-F238E27FC236}">
                <a16:creationId xmlns:a16="http://schemas.microsoft.com/office/drawing/2014/main" id="{76760DC8-1DB8-4585-8FF3-8423712E5458}"/>
              </a:ext>
            </a:extLst>
          </p:cNvPr>
          <p:cNvSpPr txBox="1"/>
          <p:nvPr/>
        </p:nvSpPr>
        <p:spPr>
          <a:xfrm>
            <a:off x="2592475" y="5955706"/>
            <a:ext cx="6520568" cy="548099"/>
          </a:xfrm>
          <a:prstGeom prst="rect">
            <a:avLst/>
          </a:prstGeom>
          <a:no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Discontentment</a:t>
            </a: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 can lead us astray from God</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
        <p:nvSpPr>
          <p:cNvPr id="9" name="TextBox 8">
            <a:extLst>
              <a:ext uri="{FF2B5EF4-FFF2-40B4-BE49-F238E27FC236}">
                <a16:creationId xmlns:a16="http://schemas.microsoft.com/office/drawing/2014/main" id="{966A8530-502D-7747-8F95-E1A1B85C3566}"/>
              </a:ext>
            </a:extLst>
          </p:cNvPr>
          <p:cNvSpPr txBox="1"/>
          <p:nvPr/>
        </p:nvSpPr>
        <p:spPr>
          <a:xfrm>
            <a:off x="19050" y="4026894"/>
            <a:ext cx="4844352" cy="548099"/>
          </a:xfrm>
          <a:prstGeom prst="rect">
            <a:avLst/>
          </a:prstGeom>
          <a:no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Discontentment </a:t>
            </a: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entraps</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
        <p:nvSpPr>
          <p:cNvPr id="11" name="TextBox 10">
            <a:extLst>
              <a:ext uri="{FF2B5EF4-FFF2-40B4-BE49-F238E27FC236}">
                <a16:creationId xmlns:a16="http://schemas.microsoft.com/office/drawing/2014/main" id="{3280F894-BF21-DC40-8BB4-3804C1E5FE31}"/>
              </a:ext>
            </a:extLst>
          </p:cNvPr>
          <p:cNvSpPr txBox="1"/>
          <p:nvPr/>
        </p:nvSpPr>
        <p:spPr>
          <a:xfrm>
            <a:off x="590550" y="4591050"/>
            <a:ext cx="7016052" cy="555443"/>
          </a:xfrm>
          <a:prstGeom prst="rect">
            <a:avLst/>
          </a:prstGeom>
          <a:no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Discontentment</a:t>
            </a:r>
            <a:r>
              <a:rPr lang="en-US" sz="2800" dirty="0">
                <a:solidFill>
                  <a:schemeClr val="bg1"/>
                </a:solidFill>
                <a:effectLst/>
                <a:uFill>
                  <a:solidFill>
                    <a:srgbClr val="000000"/>
                  </a:solidFill>
                </a:uFill>
                <a:latin typeface="Times New Roman" panose="02020603050405020304" pitchFamily="18" charset="0"/>
                <a:ea typeface="Arial Unicode MS"/>
                <a:cs typeface="Times New Roman" panose="02020603050405020304" pitchFamily="18" charset="0"/>
              </a:rPr>
              <a:t> leads to other evil desires</a:t>
            </a:r>
            <a:endParaRPr lang="en-US" sz="2800" dirty="0">
              <a:solidFill>
                <a:schemeClr val="bg1"/>
              </a:solidFill>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31869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754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445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789843" y="5587159"/>
            <a:ext cx="3356881" cy="548099"/>
          </a:xfrm>
          <a:prstGeom prst="rect">
            <a:avLst/>
          </a:prstGeom>
          <a:solidFill>
            <a:srgbClr val="FF0000"/>
          </a:solidFill>
        </p:spPr>
        <p:txBody>
          <a:bodyPr wrap="none">
            <a:spAutoFit/>
          </a:bodyPr>
          <a:lstStyle/>
          <a:p>
            <a:pPr algn="ctr">
              <a:lnSpc>
                <a:spcPct val="115000"/>
              </a:lnSpc>
              <a:spcBef>
                <a:spcPts val="900"/>
              </a:spcBef>
            </a:pPr>
            <a:r>
              <a:rPr lang="en-US" sz="28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502764" y="695567"/>
            <a:ext cx="8138472" cy="4035592"/>
          </a:xfrm>
          <a:prstGeom prst="rect">
            <a:avLst/>
          </a:prstGeom>
          <a:solidFill>
            <a:schemeClr val="bg1"/>
          </a:solidFill>
        </p:spPr>
        <p:txBody>
          <a:bodyPr wrap="square">
            <a:spAutoFit/>
          </a:bodyPr>
          <a:lstStyle/>
          <a:p>
            <a:pPr algn="ctr">
              <a:lnSpc>
                <a:spcPct val="115000"/>
              </a:lnSpc>
              <a:spcBef>
                <a:spcPts val="900"/>
              </a:spcBef>
            </a:pPr>
            <a:r>
              <a:rPr lang="en-US" sz="3200" u="sng"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a:t>
            </a:r>
            <a:endPar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endParaRPr>
          </a:p>
          <a:p>
            <a:pPr marL="457200" indent="-457200">
              <a:lnSpc>
                <a:spcPct val="115000"/>
              </a:lnSpc>
              <a:spcBef>
                <a:spcPts val="900"/>
              </a:spcBef>
              <a:buFont typeface="Arial" panose="020B0604020202020204" pitchFamily="34" charset="0"/>
              <a:buChar char="•"/>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Guard the gospel message (1)</a:t>
            </a:r>
          </a:p>
          <a:p>
            <a:pPr marL="457200" indent="-457200">
              <a:lnSpc>
                <a:spcPct val="115000"/>
              </a:lnSpc>
              <a:spcBef>
                <a:spcPts val="900"/>
              </a:spcBef>
              <a:buFont typeface="Arial" panose="020B0604020202020204" pitchFamily="34" charset="0"/>
              <a:buChar char="•"/>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Pray (2)</a:t>
            </a:r>
          </a:p>
          <a:p>
            <a:pPr marL="457200" indent="-457200">
              <a:lnSpc>
                <a:spcPct val="115000"/>
              </a:lnSpc>
              <a:spcBef>
                <a:spcPts val="900"/>
              </a:spcBef>
              <a:buFont typeface="Arial" panose="020B0604020202020204" pitchFamily="34" charset="0"/>
              <a:buChar char="•"/>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Develop godly leaders (3)</a:t>
            </a:r>
          </a:p>
          <a:p>
            <a:pPr marL="457200" indent="-457200">
              <a:lnSpc>
                <a:spcPct val="115000"/>
              </a:lnSpc>
              <a:spcBef>
                <a:spcPts val="900"/>
              </a:spcBef>
              <a:buFont typeface="Arial" panose="020B0604020202020204" pitchFamily="34" charset="0"/>
              <a:buChar char="•"/>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Discern truth from error (4)</a:t>
            </a:r>
          </a:p>
          <a:p>
            <a:pPr marL="457200" indent="-457200">
              <a:lnSpc>
                <a:spcPct val="115000"/>
              </a:lnSpc>
              <a:spcBef>
                <a:spcPts val="900"/>
              </a:spcBef>
              <a:buFont typeface="Arial" panose="020B0604020202020204" pitchFamily="34" charset="0"/>
              <a:buChar char="•"/>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Honor each other (5)</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3326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183540" y="1143242"/>
            <a:ext cx="3778860" cy="2325893"/>
          </a:xfrm>
          <a:prstGeom prst="rect">
            <a:avLst/>
          </a:prstGeom>
          <a:solidFill>
            <a:schemeClr val="bg1"/>
          </a:solidFill>
        </p:spPr>
        <p:txBody>
          <a:bodyPr wrap="square">
            <a:spAutoFit/>
          </a:bodyPr>
          <a:lstStyle/>
          <a:p>
            <a:pPr algn="ctr">
              <a:lnSpc>
                <a:spcPct val="115000"/>
              </a:lnSpc>
              <a:spcBef>
                <a:spcPts val="900"/>
              </a:spcBef>
            </a:pPr>
            <a:r>
              <a:rPr lang="en-US" sz="32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avoid worldliness</a:t>
            </a:r>
            <a:endParaRPr lang="en-US" sz="11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72200" y="5596684"/>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6:3-21</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ented or A Compromiser? — Calvary Baptist Church of North ...">
            <a:extLst>
              <a:ext uri="{FF2B5EF4-FFF2-40B4-BE49-F238E27FC236}">
                <a16:creationId xmlns:a16="http://schemas.microsoft.com/office/drawing/2014/main" id="{030467BD-9200-4A60-9D8E-A0BE664A9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781050"/>
            <a:ext cx="9119616" cy="3562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FB6C71-B326-430C-B6F9-94031899C6E3}"/>
              </a:ext>
            </a:extLst>
          </p:cNvPr>
          <p:cNvSpPr txBox="1"/>
          <p:nvPr/>
        </p:nvSpPr>
        <p:spPr>
          <a:xfrm>
            <a:off x="238125" y="4286720"/>
            <a:ext cx="8667750" cy="1315425"/>
          </a:xfrm>
          <a:prstGeom prst="rect">
            <a:avLst/>
          </a:prstGeom>
          <a:noFill/>
        </p:spPr>
        <p:txBody>
          <a:bodyPr wrap="square">
            <a:spAutoFit/>
          </a:bodyPr>
          <a:lstStyle/>
          <a:p>
            <a:pPr marL="0" marR="0" algn="ctr">
              <a:lnSpc>
                <a:spcPct val="115000"/>
              </a:lnSpc>
              <a:spcBef>
                <a:spcPts val="1200"/>
              </a:spcBef>
              <a:spcAft>
                <a:spcPts val="0"/>
              </a:spcAft>
            </a:pPr>
            <a:r>
              <a:rPr lang="en-US" sz="3600" dirty="0">
                <a:solidFill>
                  <a:srgbClr val="0070C0"/>
                </a:solidFill>
                <a:effectLst/>
                <a:uFill>
                  <a:solidFill>
                    <a:srgbClr val="000000"/>
                  </a:solidFill>
                </a:uFill>
                <a:latin typeface="Times New Roman" panose="02020603050405020304" pitchFamily="18" charset="0"/>
                <a:ea typeface="Arial Unicode MS"/>
                <a:cs typeface="Arial Unicode MS"/>
              </a:rPr>
              <a:t>They are content with the Lord’s provision</a:t>
            </a:r>
          </a:p>
          <a:p>
            <a:pPr marL="0" marR="0" algn="ctr">
              <a:lnSpc>
                <a:spcPct val="115000"/>
              </a:lnSpc>
              <a:spcBef>
                <a:spcPts val="0"/>
              </a:spcBef>
              <a:spcAft>
                <a:spcPts val="0"/>
              </a:spcAft>
            </a:pPr>
            <a:r>
              <a:rPr lang="en-US" sz="3600" dirty="0">
                <a:solidFill>
                  <a:srgbClr val="0070C0"/>
                </a:solidFill>
                <a:effectLst/>
                <a:uFill>
                  <a:solidFill>
                    <a:srgbClr val="000000"/>
                  </a:solidFill>
                </a:uFill>
                <a:latin typeface="Times New Roman" panose="02020603050405020304" pitchFamily="18" charset="0"/>
                <a:ea typeface="Arial Unicode MS"/>
                <a:cs typeface="Arial Unicode MS"/>
              </a:rPr>
              <a:t>(1 Timothy 6:3-10)</a:t>
            </a:r>
          </a:p>
        </p:txBody>
      </p:sp>
    </p:spTree>
    <p:extLst>
      <p:ext uri="{BB962C8B-B14F-4D97-AF65-F5344CB8AC3E}">
        <p14:creationId xmlns:p14="http://schemas.microsoft.com/office/powerpoint/2010/main" val="20019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ented or A Compromiser? — Calvary Baptist Church of North ...">
            <a:extLst>
              <a:ext uri="{FF2B5EF4-FFF2-40B4-BE49-F238E27FC236}">
                <a16:creationId xmlns:a16="http://schemas.microsoft.com/office/drawing/2014/main" id="{030467BD-9200-4A60-9D8E-A0BE664A9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152400"/>
            <a:ext cx="9119616" cy="3562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FB6C71-B326-430C-B6F9-94031899C6E3}"/>
              </a:ext>
            </a:extLst>
          </p:cNvPr>
          <p:cNvSpPr txBox="1"/>
          <p:nvPr/>
        </p:nvSpPr>
        <p:spPr>
          <a:xfrm>
            <a:off x="238125" y="3686645"/>
            <a:ext cx="8667750" cy="1785104"/>
          </a:xfrm>
          <a:prstGeom prst="rect">
            <a:avLst/>
          </a:prstGeom>
          <a:noFill/>
        </p:spPr>
        <p:txBody>
          <a:bodyPr wrap="square">
            <a:spAutoFit/>
          </a:bodyPr>
          <a:lstStyle/>
          <a:p>
            <a:pPr marL="0" marR="0" algn="ctr">
              <a:spcBef>
                <a:spcPts val="1200"/>
              </a:spcBef>
              <a:spcAft>
                <a:spcPts val="0"/>
              </a:spcAft>
            </a:pPr>
            <a:r>
              <a:rPr lang="en-US" sz="3600" b="1" i="0" dirty="0">
                <a:solidFill>
                  <a:srgbClr val="0070C0"/>
                </a:solidFill>
                <a:effectLst/>
                <a:latin typeface="Times New Roman" panose="02020603050405020304" pitchFamily="18" charset="0"/>
                <a:cs typeface="Times New Roman" panose="02020603050405020304" pitchFamily="18" charset="0"/>
              </a:rPr>
              <a:t>Philippians 4:11</a:t>
            </a:r>
          </a:p>
          <a:p>
            <a:pPr marL="0" marR="0" algn="ctr">
              <a:spcBef>
                <a:spcPts val="1200"/>
              </a:spcBef>
              <a:spcAft>
                <a:spcPts val="0"/>
              </a:spcAft>
            </a:pPr>
            <a:r>
              <a:rPr lang="en-US" sz="3200" b="0" i="0" dirty="0">
                <a:solidFill>
                  <a:srgbClr val="0070C0"/>
                </a:solidFill>
                <a:effectLst/>
                <a:latin typeface="Times New Roman" panose="02020603050405020304" pitchFamily="18" charset="0"/>
                <a:cs typeface="Times New Roman" panose="02020603050405020304" pitchFamily="18" charset="0"/>
              </a:rPr>
              <a:t>“Not that I am speaking of being in need, for I have </a:t>
            </a:r>
            <a:r>
              <a:rPr lang="en-US" sz="3200" b="0" i="0" u="sng" dirty="0">
                <a:solidFill>
                  <a:srgbClr val="0070C0"/>
                </a:solidFill>
                <a:effectLst/>
                <a:latin typeface="Times New Roman" panose="02020603050405020304" pitchFamily="18" charset="0"/>
                <a:cs typeface="Times New Roman" panose="02020603050405020304" pitchFamily="18" charset="0"/>
              </a:rPr>
              <a:t>learned</a:t>
            </a:r>
            <a:r>
              <a:rPr lang="en-US" sz="3200" b="0" i="0" dirty="0">
                <a:solidFill>
                  <a:srgbClr val="0070C0"/>
                </a:solidFill>
                <a:effectLst/>
                <a:latin typeface="Times New Roman" panose="02020603050405020304" pitchFamily="18" charset="0"/>
                <a:cs typeface="Times New Roman" panose="02020603050405020304" pitchFamily="18" charset="0"/>
              </a:rPr>
              <a:t> in whatever situation I am to be content.”</a:t>
            </a:r>
            <a:endParaRPr lang="en-US" sz="3200" dirty="0">
              <a:solidFill>
                <a:srgbClr val="0070C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232031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ented or A Compromiser? — Calvary Baptist Church of North ...">
            <a:extLst>
              <a:ext uri="{FF2B5EF4-FFF2-40B4-BE49-F238E27FC236}">
                <a16:creationId xmlns:a16="http://schemas.microsoft.com/office/drawing/2014/main" id="{030467BD-9200-4A60-9D8E-A0BE664A9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152400"/>
            <a:ext cx="9119616" cy="3562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F7AA21-9EC4-4FDD-A064-5B88AC63C6BF}"/>
              </a:ext>
            </a:extLst>
          </p:cNvPr>
          <p:cNvSpPr txBox="1"/>
          <p:nvPr/>
        </p:nvSpPr>
        <p:spPr>
          <a:xfrm>
            <a:off x="76200" y="3476625"/>
            <a:ext cx="9067800" cy="3345531"/>
          </a:xfrm>
          <a:prstGeom prst="rect">
            <a:avLst/>
          </a:prstGeom>
          <a:noFill/>
        </p:spPr>
        <p:txBody>
          <a:bodyPr wrap="square">
            <a:spAutoFit/>
          </a:bodyPr>
          <a:lstStyle/>
          <a:p>
            <a:pPr marL="0" marR="0" algn="ctr">
              <a:spcBef>
                <a:spcPts val="1200"/>
              </a:spcBef>
              <a:spcAft>
                <a:spcPts val="0"/>
              </a:spcAft>
            </a:pPr>
            <a:r>
              <a:rPr lang="en-US" sz="3600" b="1" i="0" dirty="0">
                <a:solidFill>
                  <a:srgbClr val="0070C0"/>
                </a:solidFill>
                <a:effectLst/>
                <a:latin typeface="Times New Roman" panose="02020603050405020304" pitchFamily="18" charset="0"/>
                <a:cs typeface="Times New Roman" panose="02020603050405020304" pitchFamily="18" charset="0"/>
              </a:rPr>
              <a:t>Romans 8:5-6</a:t>
            </a:r>
          </a:p>
          <a:p>
            <a:pPr marL="0" marR="0" algn="ctr">
              <a:spcBef>
                <a:spcPts val="1200"/>
              </a:spcBef>
              <a:spcAft>
                <a:spcPts val="0"/>
              </a:spcAft>
            </a:pPr>
            <a:r>
              <a:rPr lang="en-US" sz="3200" b="1" i="0" baseline="30000" dirty="0">
                <a:solidFill>
                  <a:srgbClr val="0070C0"/>
                </a:solidFill>
                <a:effectLst/>
                <a:latin typeface="Times New Roman" panose="02020603050405020304" pitchFamily="18" charset="0"/>
                <a:cs typeface="Times New Roman" panose="02020603050405020304" pitchFamily="18" charset="0"/>
              </a:rPr>
              <a:t>5 </a:t>
            </a:r>
            <a:r>
              <a:rPr lang="en-US" sz="3200" b="0" i="0" dirty="0">
                <a:solidFill>
                  <a:srgbClr val="0070C0"/>
                </a:solidFill>
                <a:effectLst/>
                <a:latin typeface="Times New Roman" panose="02020603050405020304" pitchFamily="18" charset="0"/>
                <a:cs typeface="Times New Roman" panose="02020603050405020304" pitchFamily="18" charset="0"/>
              </a:rPr>
              <a:t>For those who live according to the flesh set their minds on the things of the flesh, but those who live according to the Spirit set their minds on the things of the Spirit. </a:t>
            </a:r>
            <a:r>
              <a:rPr lang="en-US" sz="3200" b="1" i="0" baseline="30000" dirty="0">
                <a:solidFill>
                  <a:srgbClr val="0070C0"/>
                </a:solidFill>
                <a:effectLst/>
                <a:latin typeface="Times New Roman" panose="02020603050405020304" pitchFamily="18" charset="0"/>
                <a:cs typeface="Times New Roman" panose="02020603050405020304" pitchFamily="18" charset="0"/>
              </a:rPr>
              <a:t>6 </a:t>
            </a:r>
            <a:r>
              <a:rPr lang="en-US" sz="3200" b="0" i="0" dirty="0">
                <a:solidFill>
                  <a:srgbClr val="0070C0"/>
                </a:solidFill>
                <a:effectLst/>
                <a:latin typeface="Times New Roman" panose="02020603050405020304" pitchFamily="18" charset="0"/>
                <a:cs typeface="Times New Roman" panose="02020603050405020304" pitchFamily="18" charset="0"/>
              </a:rPr>
              <a:t>For to set the mind on the flesh is death, but to set the mind on the Spirit is life and peace.</a:t>
            </a:r>
            <a:endParaRPr lang="en-US" sz="3200" dirty="0">
              <a:solidFill>
                <a:srgbClr val="0070C0"/>
              </a:solidFill>
              <a:effectLst/>
              <a:uFill>
                <a:solidFill>
                  <a:srgbClr val="000000"/>
                </a:solidFill>
              </a:uFill>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25967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Rectangle 14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56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14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Dream World Bangkok: All You Need To Know Before Visiting - Local ...">
            <a:extLst>
              <a:ext uri="{FF2B5EF4-FFF2-40B4-BE49-F238E27FC236}">
                <a16:creationId xmlns:a16="http://schemas.microsoft.com/office/drawing/2014/main" id="{514E24FC-74D3-489E-A671-02CC37C9D0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709549"/>
            <a:ext cx="8178799" cy="543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617</Words>
  <Application>Microsoft Macintosh PowerPoint</Application>
  <PresentationFormat>On-screen Show (4:3)</PresentationFormat>
  <Paragraphs>66</Paragraphs>
  <Slides>22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Castellar</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15</cp:revision>
  <dcterms:created xsi:type="dcterms:W3CDTF">2020-08-13T07:59:11Z</dcterms:created>
  <dcterms:modified xsi:type="dcterms:W3CDTF">2020-08-16T04:29:41Z</dcterms:modified>
</cp:coreProperties>
</file>